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4" r:id="rId1"/>
  </p:sldMasterIdLst>
  <p:sldIdLst>
    <p:sldId id="257" r:id="rId2"/>
    <p:sldId id="259" r:id="rId3"/>
    <p:sldId id="264" r:id="rId4"/>
    <p:sldId id="279" r:id="rId5"/>
    <p:sldId id="266" r:id="rId6"/>
    <p:sldId id="271" r:id="rId7"/>
    <p:sldId id="277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3300"/>
    <a:srgbClr val="0099FF"/>
    <a:srgbClr val="6699FF"/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AE6AA72-13A5-4A5F-8E97-19914F3A1C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5589D-1EB0-4D80-9577-450B40BE2F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4186D772-1C06-46B6-8FCD-AC6ADBB580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4EAB82-1D86-4708-8CB0-0DF1A3C279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8A972B-AC23-4CF5-B9F1-0D8001A637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173C38-F4D1-476F-B97A-C206BA8E36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61C78F-0192-4E20-B605-7A04A4B84E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2F8AC-788D-4F3A-B298-606B1FAC97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D895F696-D5D0-43D8-A736-C840F95EFC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D106C0-2F1A-4B1F-B7CA-C3CF515778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7CAA34-A059-429C-935B-9DF4FCC90A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FCFFBE1E-2335-4929-8EAD-1C284CB8A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5" r:id="rId1"/>
    <p:sldLayoutId id="2147484236" r:id="rId2"/>
    <p:sldLayoutId id="2147484237" r:id="rId3"/>
    <p:sldLayoutId id="2147484238" r:id="rId4"/>
    <p:sldLayoutId id="2147484239" r:id="rId5"/>
    <p:sldLayoutId id="2147484240" r:id="rId6"/>
    <p:sldLayoutId id="2147484241" r:id="rId7"/>
    <p:sldLayoutId id="2147484242" r:id="rId8"/>
    <p:sldLayoutId id="2147484243" r:id="rId9"/>
    <p:sldLayoutId id="2147484244" r:id="rId10"/>
    <p:sldLayoutId id="214748424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 idx="4294967295"/>
          </p:nvPr>
        </p:nvSpPr>
        <p:spPr>
          <a:xfrm>
            <a:off x="0" y="1752600"/>
            <a:ext cx="9144000" cy="1143000"/>
          </a:xfrm>
        </p:spPr>
        <p:txBody>
          <a:bodyPr tIns="46037" bIns="46037" anchor="b">
            <a:normAutofit fontScale="90000"/>
          </a:bodyPr>
          <a:lstStyle/>
          <a:p>
            <a:pPr algn="ctr" eaLnBrk="1" hangingPunct="1">
              <a:defRPr/>
            </a:pPr>
            <a:r>
              <a:rPr lang="ru-RU" sz="3600" b="1" dirty="0" smtClean="0">
                <a:latin typeface="Arial" charset="0"/>
              </a:rPr>
              <a:t>Тема урока:</a:t>
            </a:r>
            <a:br>
              <a:rPr lang="ru-RU" sz="3600" b="1" dirty="0" smtClean="0">
                <a:latin typeface="Arial" charset="0"/>
              </a:rPr>
            </a:br>
            <a:r>
              <a:rPr lang="ru-RU" sz="3600" b="1" dirty="0" smtClean="0">
                <a:latin typeface="Arial" charset="0"/>
              </a:rPr>
              <a:t/>
            </a:r>
            <a:br>
              <a:rPr lang="ru-RU" sz="3600" b="1" dirty="0" smtClean="0">
                <a:latin typeface="Arial" charset="0"/>
              </a:rPr>
            </a:br>
            <a:r>
              <a:rPr lang="ru-RU" sz="3600" b="1" dirty="0" smtClean="0">
                <a:latin typeface="Arial" charset="0"/>
              </a:rPr>
              <a:t>«Простейшие вероятностные  задачи».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4294967295"/>
          </p:nvPr>
        </p:nvSpPr>
        <p:spPr>
          <a:xfrm>
            <a:off x="2743200" y="3200400"/>
            <a:ext cx="6400800" cy="1752600"/>
          </a:xfrm>
        </p:spPr>
        <p:txBody>
          <a:bodyPr tIns="46037" bIns="46037"/>
          <a:lstStyle/>
          <a:p>
            <a:pPr marL="0" indent="0" algn="r" eaLnBrk="1" hangingPunct="1">
              <a:buFont typeface="Wingdings" pitchFamily="2" charset="2"/>
              <a:buNone/>
              <a:defRPr/>
            </a:pPr>
            <a:r>
              <a:rPr lang="ru-RU" sz="3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9 класс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4213" y="6021388"/>
            <a:ext cx="84597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kumimoji="0" lang="ru-RU" sz="1800" b="1" dirty="0"/>
              <a:t>   Учитель </a:t>
            </a:r>
            <a:r>
              <a:rPr kumimoji="0" lang="ru-RU" sz="1800" b="1" dirty="0" smtClean="0"/>
              <a:t>математики Филиппова Галина Ивановна</a:t>
            </a:r>
            <a:endParaRPr kumimoji="0" lang="ru-RU" sz="1800" b="1" dirty="0"/>
          </a:p>
        </p:txBody>
      </p:sp>
      <p:pic>
        <p:nvPicPr>
          <p:cNvPr id="5" name="Picture 7" descr="6a2e6ed3a305c2b12a586e6ac2b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8F8FA"/>
              </a:clrFrom>
              <a:clrTo>
                <a:srgbClr val="F8F8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3124200"/>
            <a:ext cx="4191000" cy="324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228600" y="3810000"/>
            <a:ext cx="891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2400"/>
              <a:t> Событие – это результат испытания.</a:t>
            </a:r>
            <a:r>
              <a:rPr lang="ru-RU" sz="1800"/>
              <a:t> </a:t>
            </a:r>
            <a:endParaRPr lang="ru-RU" sz="2800"/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2743200" y="0"/>
            <a:ext cx="4284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Что такое событие?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3108325" y="4648200"/>
            <a:ext cx="60356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Из урны наудачу берут один шар. </a:t>
            </a:r>
            <a:r>
              <a:rPr lang="ru-RU" sz="2400">
                <a:solidFill>
                  <a:srgbClr val="CC3300"/>
                </a:solidFill>
              </a:rPr>
              <a:t>Извлечение</a:t>
            </a:r>
            <a:r>
              <a:rPr lang="ru-RU" sz="2400"/>
              <a:t> шара из урны есть </a:t>
            </a:r>
          </a:p>
          <a:p>
            <a:r>
              <a:rPr lang="ru-RU" sz="2400">
                <a:solidFill>
                  <a:srgbClr val="CC3300"/>
                </a:solidFill>
              </a:rPr>
              <a:t>испытание.</a:t>
            </a:r>
            <a:r>
              <a:rPr lang="ru-RU" sz="2400"/>
              <a:t> </a:t>
            </a:r>
          </a:p>
          <a:p>
            <a:r>
              <a:rPr lang="ru-RU" sz="2400">
                <a:solidFill>
                  <a:srgbClr val="CC3300"/>
                </a:solidFill>
              </a:rPr>
              <a:t>Появление</a:t>
            </a:r>
            <a:r>
              <a:rPr lang="ru-RU" sz="2400"/>
              <a:t> шара определенного цвета – </a:t>
            </a:r>
            <a:r>
              <a:rPr lang="ru-RU" sz="2400">
                <a:solidFill>
                  <a:srgbClr val="CC3300"/>
                </a:solidFill>
              </a:rPr>
              <a:t>событие.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52400" y="4419600"/>
            <a:ext cx="2959100" cy="2438400"/>
            <a:chOff x="0" y="4419600"/>
            <a:chExt cx="2959100" cy="2438400"/>
          </a:xfrm>
        </p:grpSpPr>
        <p:pic>
          <p:nvPicPr>
            <p:cNvPr id="5128" name="Picture 6" descr="11971489111248351002Stellaris_Red_snooker_bal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1000" y="4419600"/>
              <a:ext cx="8255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9" name="Picture 8" descr="11971489111248351002Stellaris_Red_snooker_bal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029200"/>
              <a:ext cx="8255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0" name="Picture 9" descr="11971489111248351002Stellaris_Red_snooker_bal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2400" y="5791200"/>
              <a:ext cx="8255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1" name="Picture 10" descr="molumen_blue_cristal_bal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66800" y="4724400"/>
              <a:ext cx="1000125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2" name="Picture 12" descr="molumen_blue_cristal_bal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2000" y="5181600"/>
              <a:ext cx="1000125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3" name="Picture 19" descr="molumen_blue_cristal_bal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5800" y="5791200"/>
              <a:ext cx="1000125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4" name="Picture 23" descr="11971489111248351002Stellaris_Red_snooker_bal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81200" y="4648200"/>
              <a:ext cx="8255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5" name="Picture 26" descr="molumen_blue_cristal_bal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47800" y="5105400"/>
              <a:ext cx="1000125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6" name="Picture 27" descr="11971489111248351002Stellaris_Red_snooker_bal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33600" y="5486400"/>
              <a:ext cx="8255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7" name="Picture 28" descr="11971489111248351002Stellaris_Red_snooker_bal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6019800"/>
              <a:ext cx="8255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04800" y="762000"/>
            <a:ext cx="8839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2400" b="1"/>
              <a:t> </a:t>
            </a:r>
            <a:r>
              <a:rPr lang="ru-RU" sz="2400"/>
              <a:t>В теории вероятностей под событием понимают то, относительно чего после некоторого момента времени можно сказать одно и только одно из двух. Да, оно произошло. Нет, оно не произошло.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04800" y="2438400"/>
            <a:ext cx="8991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2400"/>
              <a:t> Возможный исход эксперимента, называется элементарным событием, а множество таких исходов называется просто событием.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4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763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Классическое определение вероятности</a:t>
            </a:r>
            <a:r>
              <a:rPr lang="ru-RU" sz="3600" b="1" dirty="0">
                <a:solidFill>
                  <a:srgbClr val="CC3300"/>
                </a:solidFill>
              </a:rPr>
              <a:t>.</a:t>
            </a:r>
          </a:p>
          <a:p>
            <a:endParaRPr lang="ru-RU" sz="3600" dirty="0">
              <a:solidFill>
                <a:srgbClr val="CC3300"/>
              </a:solidFill>
            </a:endParaRPr>
          </a:p>
          <a:p>
            <a:r>
              <a:rPr lang="ru-RU" b="1" dirty="0"/>
              <a:t>Вероятностью события А при проведении некоторого испытания называют отношение числа тех исходов, в результате которых наступает событие А, к общему числу всех (равновозможных между собой) исходов этого испытания.</a:t>
            </a:r>
          </a:p>
        </p:txBody>
      </p:sp>
      <p:pic>
        <p:nvPicPr>
          <p:cNvPr id="10243" name="Picture 3" descr="0006-006-Sluchajnost-i-zdravyj-smys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4191000"/>
            <a:ext cx="34861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indent="-342900"/>
            <a:r>
              <a:rPr lang="ru-RU" b="1" dirty="0" smtClean="0">
                <a:solidFill>
                  <a:srgbClr val="CC3300"/>
                </a:solidFill>
              </a:rPr>
              <a:t/>
            </a:r>
            <a:br>
              <a:rPr lang="ru-RU" b="1" dirty="0" smtClean="0">
                <a:solidFill>
                  <a:srgbClr val="CC3300"/>
                </a:solidFill>
              </a:rPr>
            </a:br>
            <a:r>
              <a:rPr lang="ru-RU" b="1" dirty="0" smtClean="0">
                <a:solidFill>
                  <a:srgbClr val="CC3300"/>
                </a:solidFill>
              </a:rPr>
              <a:t>Алгоритм нахождения вероятности </a:t>
            </a:r>
            <a:br>
              <a:rPr lang="ru-RU" b="1" dirty="0" smtClean="0">
                <a:solidFill>
                  <a:srgbClr val="CC3300"/>
                </a:solidFill>
              </a:rPr>
            </a:br>
            <a:r>
              <a:rPr lang="ru-RU" b="1" dirty="0" smtClean="0">
                <a:solidFill>
                  <a:srgbClr val="CC3300"/>
                </a:solidFill>
              </a:rPr>
              <a:t>случайного события.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3400" y="1371600"/>
            <a:ext cx="7772400" cy="4572000"/>
          </a:xfrm>
        </p:spPr>
        <p:txBody>
          <a:bodyPr>
            <a:normAutofit/>
          </a:bodyPr>
          <a:lstStyle/>
          <a:p>
            <a:pPr marL="800100" lvl="1" indent="-342900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1) Найти число всех возможных исходов данного испытания ( число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N)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2) найти количество тех исходов испытания, в которых наступает событие А (число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N(A) )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3) Найти частное от деления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N(A)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оно и будет равно вероятности события А. ( число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  )</a:t>
            </a:r>
            <a:endParaRPr lang="ru-RU" sz="1900" dirty="0"/>
          </a:p>
        </p:txBody>
      </p:sp>
      <p:graphicFrame>
        <p:nvGraphicFramePr>
          <p:cNvPr id="1027" name="Объект 3"/>
          <p:cNvGraphicFramePr>
            <a:graphicFrameLocks noChangeAspect="1"/>
          </p:cNvGraphicFramePr>
          <p:nvPr/>
        </p:nvGraphicFramePr>
        <p:xfrm>
          <a:off x="4724400" y="3429000"/>
          <a:ext cx="1314450" cy="609600"/>
        </p:xfrm>
        <a:graphic>
          <a:graphicData uri="http://schemas.openxmlformats.org/presentationml/2006/ole">
            <p:oleObj spid="_x0000_s1027" name="Формула" r:id="rId3" imgW="876240" imgH="393480" progId="Equation.3">
              <p:embed/>
            </p:oleObj>
          </a:graphicData>
        </a:graphic>
      </p:graphicFrame>
      <p:pic>
        <p:nvPicPr>
          <p:cNvPr id="7" name="Picture 6" descr="0_7d991_8f68c382_X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99066">
            <a:off x="3049615" y="4436250"/>
            <a:ext cx="3162300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0" y="-457200"/>
            <a:ext cx="8686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endParaRPr lang="ru-RU" sz="2400" b="1" dirty="0"/>
          </a:p>
          <a:p>
            <a:pPr marL="342900" indent="-342900"/>
            <a:r>
              <a:rPr lang="ru-RU" sz="2400" b="1" dirty="0"/>
              <a:t>    Пример.     </a:t>
            </a:r>
          </a:p>
          <a:p>
            <a:pPr marL="342900" indent="-342900"/>
            <a:r>
              <a:rPr lang="ru-RU" sz="2400" b="1" dirty="0"/>
              <a:t>    </a:t>
            </a:r>
            <a:r>
              <a:rPr lang="ru-RU" sz="2400" dirty="0"/>
              <a:t>На завод привезли партию из </a:t>
            </a:r>
            <a:r>
              <a:rPr lang="ru-RU" sz="2400" dirty="0" smtClean="0"/>
              <a:t>1000 </a:t>
            </a:r>
            <a:r>
              <a:rPr lang="ru-RU" sz="2400" dirty="0"/>
              <a:t>подшипников. Случайно в эту партию попало </a:t>
            </a:r>
            <a:r>
              <a:rPr lang="ru-RU" sz="2400" dirty="0" smtClean="0"/>
              <a:t>20 </a:t>
            </a:r>
            <a:r>
              <a:rPr lang="ru-RU" sz="2400" dirty="0"/>
              <a:t>подшипников, не удовлетворяющих стандарту. Определить вероятность Р(А) того, что взятый наудачу подшипник окажется стандартным.</a:t>
            </a:r>
          </a:p>
          <a:p>
            <a:pPr marL="342900" indent="-342900"/>
            <a:endParaRPr lang="ru-RU" sz="2400" dirty="0"/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2292" name="Picture 8" descr="2596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0"/>
            <a:ext cx="2895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3352800" y="1371600"/>
            <a:ext cx="5638800" cy="5632311"/>
            <a:chOff x="3352800" y="1371600"/>
            <a:chExt cx="5638800" cy="5632311"/>
          </a:xfrm>
        </p:grpSpPr>
        <p:sp>
          <p:nvSpPr>
            <p:cNvPr id="12294" name="Text Box 7"/>
            <p:cNvSpPr txBox="1">
              <a:spLocks noChangeArrowheads="1"/>
            </p:cNvSpPr>
            <p:nvPr/>
          </p:nvSpPr>
          <p:spPr bwMode="auto">
            <a:xfrm>
              <a:off x="3352800" y="1371600"/>
              <a:ext cx="5638800" cy="5632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 sz="2400" b="1" dirty="0"/>
            </a:p>
            <a:p>
              <a:pPr algn="r"/>
              <a:r>
                <a:rPr lang="ru-RU" sz="2400" b="1" dirty="0"/>
                <a:t>Решение. </a:t>
              </a:r>
              <a:endParaRPr lang="ru-RU" sz="2400" dirty="0"/>
            </a:p>
            <a:p>
              <a:r>
                <a:rPr lang="ru-RU" sz="2400" dirty="0"/>
                <a:t>Число стандартных подшипников</a:t>
              </a:r>
              <a:r>
                <a:rPr lang="ru-RU" sz="2400" b="1" dirty="0"/>
                <a:t> </a:t>
              </a:r>
              <a:r>
                <a:rPr lang="ru-RU" sz="2400" dirty="0"/>
                <a:t>равно 1000 – </a:t>
              </a:r>
              <a:r>
                <a:rPr lang="ru-RU" sz="2400" dirty="0" smtClean="0"/>
                <a:t>20 </a:t>
              </a:r>
              <a:r>
                <a:rPr lang="ru-RU" sz="2400" dirty="0"/>
                <a:t>= </a:t>
              </a:r>
              <a:r>
                <a:rPr lang="ru-RU" sz="2400" dirty="0" smtClean="0"/>
                <a:t>980</a:t>
              </a:r>
              <a:r>
                <a:rPr lang="ru-RU" sz="2400" dirty="0"/>
                <a:t>. Будем считать, что каждый подшипник имеет одинаковую вероятность быть выбранным. Тогда полная группа событий состоит из </a:t>
              </a:r>
            </a:p>
            <a:p>
              <a:r>
                <a:rPr lang="en-US" sz="2400" dirty="0"/>
                <a:t>N</a:t>
              </a:r>
              <a:r>
                <a:rPr lang="ru-RU" sz="2400" dirty="0"/>
                <a:t> = 1000 равновероятных исходов, из которых событию А благоприятствуют </a:t>
              </a:r>
              <a:r>
                <a:rPr lang="en-US" sz="2400" dirty="0"/>
                <a:t>N</a:t>
              </a:r>
              <a:r>
                <a:rPr lang="ru-RU" sz="2400" dirty="0"/>
                <a:t>(</a:t>
              </a:r>
              <a:r>
                <a:rPr lang="en-US" sz="2400" dirty="0"/>
                <a:t>A</a:t>
              </a:r>
              <a:r>
                <a:rPr lang="ru-RU" sz="2400" dirty="0"/>
                <a:t>) = </a:t>
              </a:r>
              <a:r>
                <a:rPr lang="ru-RU" sz="2400" dirty="0" smtClean="0"/>
                <a:t>980 </a:t>
              </a:r>
              <a:r>
                <a:rPr lang="ru-RU" sz="2400" dirty="0"/>
                <a:t>исходов.</a:t>
              </a:r>
            </a:p>
            <a:p>
              <a:r>
                <a:rPr lang="ru-RU" sz="2400" dirty="0"/>
                <a:t> </a:t>
              </a:r>
            </a:p>
            <a:p>
              <a:r>
                <a:rPr lang="ru-RU" sz="2400" dirty="0"/>
                <a:t>Поэтому  </a:t>
              </a:r>
            </a:p>
            <a:p>
              <a:endParaRPr lang="ru-RU" sz="2400" dirty="0"/>
            </a:p>
            <a:p>
              <a:r>
                <a:rPr lang="ru-RU" sz="2400" dirty="0"/>
                <a:t>Ответ: </a:t>
              </a:r>
              <a:r>
                <a:rPr lang="ru-RU" sz="2400" dirty="0" smtClean="0"/>
                <a:t>0,98.</a:t>
              </a:r>
              <a:endParaRPr lang="ru-RU" sz="2400" dirty="0"/>
            </a:p>
            <a:p>
              <a:endParaRPr lang="ru-RU" sz="2400" dirty="0"/>
            </a:p>
          </p:txBody>
        </p:sp>
        <p:sp>
          <p:nvSpPr>
            <p:cNvPr id="2" name="TextBox 1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4645746" y="5254625"/>
              <a:ext cx="4231095" cy="795795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ru-RU">
                  <a:noFill/>
                </a:rPr>
                <a:t>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2133600" y="0"/>
            <a:ext cx="29956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3300"/>
                </a:solidFill>
              </a:rPr>
              <a:t>Решение задач.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52400" y="685800"/>
            <a:ext cx="8991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dirty="0"/>
              <a:t>1.  Монета </a:t>
            </a:r>
            <a:r>
              <a:rPr lang="ru-RU" sz="2000" b="1" dirty="0" smtClean="0"/>
              <a:t>подбрасывают</a:t>
            </a:r>
            <a:r>
              <a:rPr lang="ru-RU" sz="2000" b="1" dirty="0"/>
              <a:t> </a:t>
            </a:r>
            <a:r>
              <a:rPr lang="ru-RU" sz="2000" b="1" dirty="0" smtClean="0"/>
              <a:t>три</a:t>
            </a:r>
            <a:r>
              <a:rPr lang="ru-RU" sz="2000" b="1" dirty="0"/>
              <a:t> раза. Какова вероятность того, что:</a:t>
            </a:r>
            <a:br>
              <a:rPr lang="ru-RU" sz="2000" b="1" dirty="0"/>
            </a:br>
            <a:r>
              <a:rPr lang="ru-RU" sz="2000" b="1" dirty="0"/>
              <a:t>а) </a:t>
            </a:r>
            <a:r>
              <a:rPr lang="ru-RU" sz="2000" b="1" dirty="0" smtClean="0"/>
              <a:t>в последний раз выпадет решка?</a:t>
            </a:r>
            <a:r>
              <a:rPr lang="ru-RU" sz="2000" b="1" dirty="0"/>
              <a:t>      б)</a:t>
            </a:r>
            <a:r>
              <a:rPr lang="en-US" sz="2000" b="1" dirty="0"/>
              <a:t> </a:t>
            </a:r>
            <a:r>
              <a:rPr lang="ru-RU" sz="2000" b="1" dirty="0" smtClean="0"/>
              <a:t>ни разу не выпадет орел?</a:t>
            </a:r>
          </a:p>
          <a:p>
            <a:r>
              <a:rPr lang="ru-RU" sz="2000" b="1" dirty="0" smtClean="0"/>
              <a:t>в) число выпадений орла в два раза больше числа выпадай решки?</a:t>
            </a:r>
          </a:p>
          <a:p>
            <a:r>
              <a:rPr lang="ru-RU" sz="2000" b="1" dirty="0" smtClean="0"/>
              <a:t>г) при первых двух подбрасываниях результаты будут одинаковы?</a:t>
            </a:r>
            <a:endParaRPr lang="ru-RU" sz="2000" b="1" dirty="0"/>
          </a:p>
        </p:txBody>
      </p:sp>
      <p:sp>
        <p:nvSpPr>
          <p:cNvPr id="19461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33400" y="1676400"/>
            <a:ext cx="8610600" cy="4865434"/>
          </a:xfrm>
          <a:prstGeom prst="rect">
            <a:avLst/>
          </a:prstGeom>
          <a:blipFill rotWithShape="1">
            <a:blip r:embed="rId2"/>
            <a:stretch>
              <a:fillRect l="-1133" t="-1003" b="-188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pic>
        <p:nvPicPr>
          <p:cNvPr id="5" name="Picture 4" descr="1253536924_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2514600"/>
            <a:ext cx="5334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066800" y="457200"/>
            <a:ext cx="26434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/>
              <a:t>Итог </a:t>
            </a:r>
            <a:r>
              <a:rPr lang="ru-RU" sz="3600" b="1" smtClean="0"/>
              <a:t>урока.</a:t>
            </a:r>
            <a:endParaRPr lang="ru-RU" sz="3600" b="1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066800" y="1828800"/>
            <a:ext cx="41925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/>
              <a:t>Домашнее задание:</a:t>
            </a:r>
          </a:p>
        </p:txBody>
      </p:sp>
      <p:pic>
        <p:nvPicPr>
          <p:cNvPr id="22532" name="Picture 10" descr="notebook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3276600"/>
            <a:ext cx="362902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1" descr="BD091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976700">
            <a:off x="6934200" y="381000"/>
            <a:ext cx="182086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3276600" y="2743200"/>
            <a:ext cx="4343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/>
            <a:r>
              <a:rPr lang="ru-RU" dirty="0" smtClean="0"/>
              <a:t>20.3(б</a:t>
            </a:r>
            <a:r>
              <a:rPr lang="ru-RU" dirty="0" smtClean="0"/>
              <a:t>, г</a:t>
            </a:r>
            <a:r>
              <a:rPr lang="ru-RU" dirty="0" smtClean="0"/>
              <a:t>); 20.13(б</a:t>
            </a:r>
            <a:r>
              <a:rPr lang="ru-RU" dirty="0" smtClean="0"/>
              <a:t>, г</a:t>
            </a:r>
            <a:r>
              <a:rPr lang="ru-RU" dirty="0" smtClean="0"/>
              <a:t>); 20.14; 20.16;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21" grpId="0"/>
      <p:bldP spid="3482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928</TotalTime>
  <Words>261</Words>
  <Application>Microsoft Office PowerPoint</Application>
  <PresentationFormat>Экран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Справедливость</vt:lpstr>
      <vt:lpstr>Формула</vt:lpstr>
      <vt:lpstr>Тема урока:  «Простейшие вероятностные  задачи».</vt:lpstr>
      <vt:lpstr>Слайд 2</vt:lpstr>
      <vt:lpstr>Слайд 3</vt:lpstr>
      <vt:lpstr> Алгоритм нахождения вероятности  случайного события.</vt:lpstr>
      <vt:lpstr>Слайд 5</vt:lpstr>
      <vt:lpstr>Слайд 6</vt:lpstr>
      <vt:lpstr>Слайд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учитель</cp:lastModifiedBy>
  <cp:revision>72</cp:revision>
  <cp:lastPrinted>1601-01-01T00:00:00Z</cp:lastPrinted>
  <dcterms:created xsi:type="dcterms:W3CDTF">1601-01-01T00:00:00Z</dcterms:created>
  <dcterms:modified xsi:type="dcterms:W3CDTF">2016-10-03T10:17:19Z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